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68" r:id="rId5"/>
    <p:sldId id="260" r:id="rId6"/>
    <p:sldId id="276" r:id="rId7"/>
    <p:sldId id="274" r:id="rId8"/>
    <p:sldId id="264" r:id="rId9"/>
    <p:sldId id="259" r:id="rId10"/>
    <p:sldId id="261" r:id="rId11"/>
    <p:sldId id="265" r:id="rId12"/>
    <p:sldId id="266" r:id="rId13"/>
    <p:sldId id="267" r:id="rId14"/>
    <p:sldId id="269" r:id="rId15"/>
    <p:sldId id="270" r:id="rId16"/>
    <p:sldId id="275" r:id="rId17"/>
    <p:sldId id="272" r:id="rId18"/>
    <p:sldId id="27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/>
    <p:restoredTop sz="96324"/>
  </p:normalViewPr>
  <p:slideViewPr>
    <p:cSldViewPr snapToGrid="0">
      <p:cViewPr varScale="1">
        <p:scale>
          <a:sx n="117" d="100"/>
          <a:sy n="117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29CD0-B032-E243-8D7C-A42E82DBAAD2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0A9E6-A3F6-2343-A1F6-44B6FB9B6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2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sowohl</a:t>
            </a:r>
            <a:r>
              <a:rPr lang="en-US" dirty="0"/>
              <a:t> </a:t>
            </a:r>
            <a:r>
              <a:rPr lang="en-US" dirty="0" err="1"/>
              <a:t>Kommerziell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Privat </a:t>
            </a:r>
            <a:r>
              <a:rPr lang="en-US" dirty="0" err="1"/>
              <a:t>verwendet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Hauptsächlich</a:t>
            </a:r>
            <a:r>
              <a:rPr lang="en-US" dirty="0"/>
              <a:t> in der Software/Web-</a:t>
            </a:r>
            <a:r>
              <a:rPr lang="en-US" dirty="0" err="1"/>
              <a:t>Entwicklung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Auch private </a:t>
            </a:r>
            <a:r>
              <a:rPr lang="en-US" dirty="0" err="1"/>
              <a:t>Projekte</a:t>
            </a:r>
            <a:r>
              <a:rPr lang="en-US" dirty="0"/>
              <a:t>, </a:t>
            </a:r>
            <a:r>
              <a:rPr lang="en-US" dirty="0" err="1"/>
              <a:t>Dokumentationen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wissenschaftliche</a:t>
            </a:r>
            <a:r>
              <a:rPr lang="en-US" dirty="0"/>
              <a:t> </a:t>
            </a:r>
            <a:r>
              <a:rPr lang="en-US" dirty="0" err="1"/>
              <a:t>Arbeiten</a:t>
            </a:r>
            <a:r>
              <a:rPr lang="en-US" dirty="0"/>
              <a:t> – </a:t>
            </a:r>
            <a:r>
              <a:rPr lang="en-US" dirty="0" err="1"/>
              <a:t>generell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Textbasierte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0A9E6-A3F6-2343-A1F6-44B6FB9B63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8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en-US" dirty="0" err="1"/>
              <a:t>sinnvoll</a:t>
            </a:r>
            <a:r>
              <a:rPr lang="en-US" dirty="0"/>
              <a:t> für Open Source und </a:t>
            </a:r>
            <a:r>
              <a:rPr lang="en-US" dirty="0" err="1"/>
              <a:t>Unternehmen</a:t>
            </a:r>
            <a:r>
              <a:rPr lang="en-US" dirty="0"/>
              <a:t> -&gt; User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eigenes</a:t>
            </a:r>
            <a:r>
              <a:rPr lang="en-US" dirty="0"/>
              <a:t> Repo, dies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später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Hauptprojekte</a:t>
            </a:r>
            <a:r>
              <a:rPr lang="en-US" dirty="0"/>
              <a:t> </a:t>
            </a:r>
            <a:r>
              <a:rPr lang="en-US" dirty="0" err="1"/>
              <a:t>zusammengeführt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(</a:t>
            </a:r>
            <a:r>
              <a:rPr lang="en-US" dirty="0" err="1"/>
              <a:t>wenn</a:t>
            </a:r>
            <a:r>
              <a:rPr lang="en-US" dirty="0"/>
              <a:t> man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Schreibrechte</a:t>
            </a:r>
            <a:r>
              <a:rPr lang="en-US" dirty="0"/>
              <a:t> am Repo 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0A9E6-A3F6-2343-A1F6-44B6FB9B63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6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 Software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ebenfalls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GitHub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0A9E6-A3F6-2343-A1F6-44B6FB9B63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8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Zunächst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kurze</a:t>
            </a:r>
            <a:r>
              <a:rPr lang="en-US" dirty="0"/>
              <a:t> </a:t>
            </a:r>
            <a:r>
              <a:rPr lang="en-US" dirty="0" err="1"/>
              <a:t>Anleitung</a:t>
            </a:r>
            <a:r>
              <a:rPr lang="en-US" dirty="0"/>
              <a:t> für die </a:t>
            </a:r>
            <a:r>
              <a:rPr lang="en-US" dirty="0" err="1"/>
              <a:t>Kommandozeile</a:t>
            </a:r>
            <a:r>
              <a:rPr lang="en-US" dirty="0"/>
              <a:t>, </a:t>
            </a:r>
            <a:r>
              <a:rPr lang="en-US" dirty="0" err="1"/>
              <a:t>dort</a:t>
            </a:r>
            <a:r>
              <a:rPr lang="en-US" dirty="0"/>
              <a:t> </a:t>
            </a:r>
            <a:r>
              <a:rPr lang="en-US" dirty="0" err="1"/>
              <a:t>sieht</a:t>
            </a:r>
            <a:r>
              <a:rPr lang="en-US" dirty="0"/>
              <a:t> man den </a:t>
            </a:r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besser</a:t>
            </a:r>
            <a:r>
              <a:rPr lang="en-US" dirty="0"/>
              <a:t>; VS-Code </a:t>
            </a:r>
            <a:r>
              <a:rPr lang="en-US" dirty="0" err="1"/>
              <a:t>folgt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0A9E6-A3F6-2343-A1F6-44B6FB9B63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5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”git add .” für alle </a:t>
            </a:r>
            <a:r>
              <a:rPr lang="en-US" dirty="0" err="1"/>
              <a:t>Dateien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0A9E6-A3F6-2343-A1F6-44B6FB9B63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kann</a:t>
            </a:r>
            <a:r>
              <a:rPr lang="en-US" dirty="0"/>
              <a:t> sein,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hier</a:t>
            </a:r>
            <a:r>
              <a:rPr lang="en-US" dirty="0"/>
              <a:t> den GitHub-Account </a:t>
            </a:r>
            <a:r>
              <a:rPr lang="en-US" dirty="0" err="1"/>
              <a:t>angeben</a:t>
            </a:r>
            <a:r>
              <a:rPr lang="en-US" dirty="0"/>
              <a:t> muss – </a:t>
            </a:r>
            <a:r>
              <a:rPr lang="en-US" dirty="0" err="1"/>
              <a:t>entweder</a:t>
            </a:r>
            <a:r>
              <a:rPr lang="en-US" dirty="0"/>
              <a:t> per Access Token </a:t>
            </a:r>
            <a:r>
              <a:rPr lang="en-US" dirty="0" err="1"/>
              <a:t>oder</a:t>
            </a:r>
            <a:r>
              <a:rPr lang="en-US" dirty="0"/>
              <a:t> SSH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0A9E6-A3F6-2343-A1F6-44B6FB9B63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7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6BC0-78B5-3983-58FE-AACF2B8AA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32F0F-D131-599C-C897-67D3CDD21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5C4D4-DD18-A3F2-CB5B-BCC93AD1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B3376-658A-EB9D-158B-75E05179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F9407-58B7-3403-76CD-C7A890BE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8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14FC-DC6F-36B1-0231-8BEA80B2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26174-3BE4-B693-C86C-33197B7D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47F07-A7E2-AF19-8C36-AD9B2F397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E20F2-0AD8-D2DA-825E-6266FB9A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D94E8-DD4D-8298-64A4-A3B218F8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7DB641-7111-C00C-7AEF-26E9699B7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9DC73-EBAA-8A3E-D16B-4E6DF32CD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30DE-34B3-7462-DD2C-9C54F048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138D0-1725-3493-A2A4-75B80BAF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DD82-9261-E4EA-4D31-B4FF932D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3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F8B2-6060-57D1-03EE-A01A7D52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E194-920B-07A3-4645-D70574C71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9963D-EB25-603C-1EAB-4ADF17EC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D8CE1-1726-2C50-286E-80558D9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47923-9C3C-01FB-C699-6C289A36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288E-0CEB-5A67-6EDA-AF6B2FC3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D4EBB-535B-CC88-02FB-7639F047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30186-272B-120A-6A76-B167FD7F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2B890-744D-28BC-1074-FF8C0637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7895-7964-AC51-BAE8-7495BDB8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46D1-71E5-8962-1CED-2101F195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E5CC2-5067-C33F-4E41-500AEF131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38EF0-2DDB-2502-591C-FE04B55F2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7CA1F-4D7E-E567-3778-9779B4BE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3451B-23FB-0C44-1592-3399A94F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2976C-FC52-35A7-4677-12C355B3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1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CBF9-689A-0DF0-B978-A7076096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C0895-887B-249B-1881-B406A417A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68A3-52B5-C0DA-101B-5806C88AF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D1960-ADA7-33CB-78B5-8191B68F7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BF67A-A54C-57F5-FD56-1022D6BF8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319BC-871B-2500-8497-BFA259EB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5750A-E9A2-CB9F-0EAE-A4D524C7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07392-87CA-9827-754F-68CFF8AF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3A1F-06FD-A9BB-B268-35E7A775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57448-0043-522E-CB5B-F92B4F6F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75B7C-5A9B-F138-59CD-C799DF90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3F2CF-D973-CD30-2A68-E42136D0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4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363AD-2CBC-EF92-E137-22CD54C5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762B0-C251-62E2-56BF-598BD510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7DEE-EE90-4F04-BAA1-64CD14FE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8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F685-B1D9-051F-0603-C8193547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C57C-8F67-071A-72E0-D66C207A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36A64-F744-B1E9-900C-E105594ED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AD618-ABB3-22BB-8A42-B6CBE214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8715E-122F-65DA-4DEF-75513F19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854A3-6280-E19A-55BC-D4EE3FCD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4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0DFD-18FD-17B9-2E01-F365662A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D81B0-9DEF-15BB-8CC5-C3C0A2E0A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BAAC8-4E28-A3E4-DAB6-68F954819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0ED2E-69BD-1A21-A0DD-DAD67893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863DE-8D85-35DC-2C14-3B5078E9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2BB6D-8AF3-A12D-D571-0942F2FC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0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E6FA3-DAB4-A69F-A4D3-C766A2EA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699AD-701D-A9D8-F74C-69A90B65B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6D3C9-6123-DE24-B1EC-A4C2CF916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800E2-5E17-4C47-BB19-0FE82CB58595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291E3-D5C0-D86B-618A-ECAE74FD7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231C-6650-855D-AE5B-2B512C98F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04D74-6DBD-0244-A5C6-DA6D70903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bledesktop.com/learn/git/what-is-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sera.io/ecosystem/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pulse/unlocking-power-github-comprehensive-guide-developers-teams-i0pvf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medium.com/@sujanaddy98/how-git-works-a-visual-guide-with-code-b4edf269429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linu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/w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ignu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1CDB-CCF4-B5C0-8DA4-61B655275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2547"/>
            <a:ext cx="9144000" cy="2112906"/>
          </a:xfrm>
        </p:spPr>
        <p:txBody>
          <a:bodyPr anchor="ctr">
            <a:normAutofit/>
          </a:bodyPr>
          <a:lstStyle/>
          <a:p>
            <a:r>
              <a:rPr lang="de-DE" sz="7200" noProof="0" dirty="0">
                <a:latin typeface="DIN Condensed" pitchFamily="2" charset="0"/>
              </a:rPr>
              <a:t>Was ist ”</a:t>
            </a:r>
            <a:r>
              <a:rPr lang="de-DE" sz="7200" noProof="0" dirty="0" err="1">
                <a:solidFill>
                  <a:srgbClr val="C00000"/>
                </a:solidFill>
                <a:latin typeface="DIN Condensed" pitchFamily="2" charset="0"/>
              </a:rPr>
              <a:t>Git</a:t>
            </a:r>
            <a:r>
              <a:rPr lang="de-DE" sz="7200" noProof="0" dirty="0">
                <a:latin typeface="DIN Condensed" pitchFamily="2" charset="0"/>
              </a:rPr>
              <a:t>” und </a:t>
            </a:r>
            <a:br>
              <a:rPr lang="de-DE" sz="7200" noProof="0" dirty="0">
                <a:latin typeface="DIN Condensed" pitchFamily="2" charset="0"/>
              </a:rPr>
            </a:br>
            <a:r>
              <a:rPr lang="de-DE" sz="7200" noProof="0" dirty="0">
                <a:latin typeface="DIN Condensed" pitchFamily="2" charset="0"/>
              </a:rPr>
              <a:t>was kann 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3DE8F-AFF0-2D89-BAB5-D4F559E200A3}"/>
              </a:ext>
            </a:extLst>
          </p:cNvPr>
          <p:cNvSpPr txBox="1"/>
          <p:nvPr/>
        </p:nvSpPr>
        <p:spPr>
          <a:xfrm>
            <a:off x="10802679" y="6485860"/>
            <a:ext cx="147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noProof="0" dirty="0">
                <a:latin typeface="DIN Alternate" panose="020B0500000000000000" pitchFamily="34" charset="77"/>
              </a:rPr>
              <a:t>Finn Riedel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D2D0-AB4A-29B4-E27D-D64FF2F65795}"/>
              </a:ext>
            </a:extLst>
          </p:cNvPr>
          <p:cNvSpPr txBox="1"/>
          <p:nvPr/>
        </p:nvSpPr>
        <p:spPr>
          <a:xfrm>
            <a:off x="2835349" y="4485453"/>
            <a:ext cx="652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noProof="0" dirty="0">
                <a:latin typeface="DIN Alternate" panose="020B0500000000000000" pitchFamily="34" charset="77"/>
              </a:rPr>
              <a:t>Eine kurze Vorstellung und Einführung in die Versionskontrolle</a:t>
            </a:r>
          </a:p>
        </p:txBody>
      </p:sp>
    </p:spTree>
    <p:extLst>
      <p:ext uri="{BB962C8B-B14F-4D97-AF65-F5344CB8AC3E}">
        <p14:creationId xmlns:p14="http://schemas.microsoft.com/office/powerpoint/2010/main" val="423746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75017-F071-888C-8232-A87260A8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48CD-DBBD-0326-F807-050290A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Änderungen im Repository vornehmen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A0A43-8B13-6EC6-E044-991467E73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(1): Den Dateipfad des lokalen </a:t>
            </a:r>
            <a:r>
              <a:rPr lang="de-DE" noProof="0" dirty="0" err="1">
                <a:latin typeface="DIN Alternate" panose="020B0500000000000000" pitchFamily="34" charset="77"/>
              </a:rPr>
              <a:t>Repositories</a:t>
            </a:r>
            <a:r>
              <a:rPr lang="de-DE" noProof="0" dirty="0">
                <a:latin typeface="DIN Alternate" panose="020B0500000000000000" pitchFamily="34" charset="77"/>
              </a:rPr>
              <a:t> besuchen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(2): Dateien erstellen oder bearbeiten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4FFB-A58B-809D-407C-57B421FC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571"/>
            <a:ext cx="7772400" cy="36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BF373-58A5-359F-58B4-A3F555A8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DB29-B4DA-8DA1-F389-F70A8D74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Dateien versionieren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1085-32E7-25CC-10A2-FE4301138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1796"/>
          </a:xfrm>
        </p:spPr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Datei in den “</a:t>
            </a:r>
            <a:r>
              <a:rPr lang="de-DE" noProof="0" dirty="0" err="1">
                <a:latin typeface="DIN Alternate" panose="020B0500000000000000" pitchFamily="34" charset="77"/>
              </a:rPr>
              <a:t>staging</a:t>
            </a:r>
            <a:r>
              <a:rPr lang="de-DE" noProof="0" dirty="0">
                <a:latin typeface="DIN Alternate" panose="020B0500000000000000" pitchFamily="34" charset="77"/>
              </a:rPr>
              <a:t>”-Bereich aufnehmen: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add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&lt;file-name&gt;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18399-E22D-1D76-2FD7-A8328750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50996"/>
            <a:ext cx="5782340" cy="1138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85F70-09B1-A816-B62D-E7B43D74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878119"/>
            <a:ext cx="7772400" cy="14265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B9B37-2886-52A8-871E-12884B84CDC1}"/>
              </a:ext>
            </a:extLst>
          </p:cNvPr>
          <p:cNvSpPr txBox="1">
            <a:spLocks/>
          </p:cNvSpPr>
          <p:nvPr/>
        </p:nvSpPr>
        <p:spPr>
          <a:xfrm>
            <a:off x="838200" y="3952747"/>
            <a:ext cx="10515600" cy="861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noProof="0" dirty="0">
                <a:latin typeface="DIN Alternate" panose="020B0500000000000000" pitchFamily="34" charset="77"/>
              </a:rPr>
              <a:t>Änderung (lokal) speichern – Einen </a:t>
            </a:r>
            <a:r>
              <a:rPr lang="de-DE" noProof="0" dirty="0" err="1">
                <a:latin typeface="DIN Alternate" panose="020B0500000000000000" pitchFamily="34" charset="77"/>
              </a:rPr>
              <a:t>snapshot</a:t>
            </a:r>
            <a:r>
              <a:rPr lang="de-DE" noProof="0" dirty="0">
                <a:latin typeface="DIN Alternate" panose="020B0500000000000000" pitchFamily="34" charset="77"/>
              </a:rPr>
              <a:t> erstellen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commit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–m “Nachricht”</a:t>
            </a:r>
          </a:p>
        </p:txBody>
      </p:sp>
    </p:spTree>
    <p:extLst>
      <p:ext uri="{BB962C8B-B14F-4D97-AF65-F5344CB8AC3E}">
        <p14:creationId xmlns:p14="http://schemas.microsoft.com/office/powerpoint/2010/main" val="303228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DDD96-234F-9916-1644-14B70629D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87ED-5921-C435-C1D7-F170B653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Änderungen hochladen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DD4E-CE0F-6320-488D-CD25AD9F3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Alle </a:t>
            </a:r>
            <a:r>
              <a:rPr lang="de-DE" noProof="0" dirty="0" err="1">
                <a:latin typeface="DIN Alternate" panose="020B0500000000000000" pitchFamily="34" charset="77"/>
              </a:rPr>
              <a:t>commits</a:t>
            </a:r>
            <a:r>
              <a:rPr lang="de-DE" noProof="0" dirty="0">
                <a:latin typeface="DIN Alternate" panose="020B0500000000000000" pitchFamily="34" charset="77"/>
              </a:rPr>
              <a:t> zum geteilten Repository hochladen: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push 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origin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&lt;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branch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DE822-45F4-B51C-46A7-F9C0B8AD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6906"/>
            <a:ext cx="7772400" cy="32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EF7CC-D565-B16C-78A3-1FB0C3D5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8441-161E-CC7B-DD21-22B3966D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Änderungen hochladen – GitHub Ansicht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B741F-F544-67D7-8DF0-A213CD6B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2580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0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BDC54-E78F-83F9-B14F-16AD13CF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CD48-AE14-D8AC-D91E-A7ED17B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Datei über GitHub verändern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C57C8-B7EB-04B8-CA14-FAD6C3CA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9" y="2166252"/>
            <a:ext cx="11214621" cy="33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604B9-614D-AF50-063C-C336CD0B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0F0E-6056-258C-46A3-3F183508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Änderungen mit dem lokalen Repository synchronisieren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CF43-58D4-6437-5B26-698D225ED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Alle Änderungen herunterladen und zusammenführen: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pull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6B767-9521-213B-5B33-0118C68A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1452"/>
            <a:ext cx="6921843" cy="368142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B96B6-8325-355D-3902-22E943829F24}"/>
              </a:ext>
            </a:extLst>
          </p:cNvPr>
          <p:cNvSpPr txBox="1">
            <a:spLocks/>
          </p:cNvSpPr>
          <p:nvPr/>
        </p:nvSpPr>
        <p:spPr>
          <a:xfrm>
            <a:off x="8445700" y="3094296"/>
            <a:ext cx="3260748" cy="339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noProof="0" dirty="0">
                <a:latin typeface="DIN Alternate" panose="020B0500000000000000" pitchFamily="34" charset="77"/>
              </a:rPr>
              <a:t>”Pull” ist eine </a:t>
            </a:r>
            <a:r>
              <a:rPr lang="de-DE" noProof="0" dirty="0" err="1">
                <a:latin typeface="DIN Alternate" panose="020B0500000000000000" pitchFamily="34" charset="77"/>
              </a:rPr>
              <a:t>combination</a:t>
            </a:r>
            <a:r>
              <a:rPr lang="de-DE" noProof="0" dirty="0">
                <a:latin typeface="DIN Alternate" panose="020B0500000000000000" pitchFamily="34" charset="77"/>
              </a:rPr>
              <a:t> aus: 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Herunterladen: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fetch</a:t>
            </a:r>
            <a:endParaRPr lang="de-DE" noProof="0" dirty="0">
              <a:highlight>
                <a:srgbClr val="808080"/>
              </a:highlight>
              <a:latin typeface="PT Mono" panose="02060509020205020204" pitchFamily="49" charset="77"/>
            </a:endParaRPr>
          </a:p>
          <a:p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Zusammenführen: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</a:b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808080"/>
                </a:highlight>
                <a:uLnTx/>
                <a:uFillTx/>
                <a:latin typeface="PT Mono" panose="02060509020205020204" pitchFamily="49" charset="77"/>
                <a:ea typeface="+mn-ea"/>
                <a:cs typeface="+mn-cs"/>
              </a:rPr>
              <a:t>git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808080"/>
                </a:highlight>
                <a:uLnTx/>
                <a:uFillTx/>
                <a:latin typeface="PT Mono" panose="02060509020205020204" pitchFamily="49" charset="77"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808080"/>
                </a:highlight>
                <a:uLnTx/>
                <a:uFillTx/>
                <a:latin typeface="PT Mono" panose="02060509020205020204" pitchFamily="49" charset="77"/>
                <a:ea typeface="+mn-ea"/>
                <a:cs typeface="+mn-cs"/>
              </a:rPr>
              <a:t>merge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</a:br>
            <a:endParaRPr lang="de-DE" noProof="0" dirty="0">
              <a:highlight>
                <a:srgbClr val="808080"/>
              </a:highlight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784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8037C-3E12-F0AB-F271-9D39F3964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35D-5239-2F10-0A7B-6839B597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Weitere </a:t>
            </a:r>
            <a:r>
              <a:rPr lang="de-DE" noProof="0" dirty="0" err="1">
                <a:latin typeface="DIN Condensed" pitchFamily="2" charset="0"/>
              </a:rPr>
              <a:t>Git</a:t>
            </a:r>
            <a:r>
              <a:rPr lang="de-DE" noProof="0" dirty="0">
                <a:latin typeface="DIN Condensed" pitchFamily="2" charset="0"/>
              </a:rPr>
              <a:t>-Befehle?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F88D-D52E-07CD-EBA1-3F9E3E04C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dirty="0">
                <a:latin typeface="DIN Alternate" panose="020B0500000000000000" pitchFamily="34" charset="77"/>
              </a:rPr>
              <a:t>Um die vielen weiteren Funktionen von </a:t>
            </a:r>
            <a:r>
              <a:rPr lang="de-DE" noProof="0" dirty="0" err="1">
                <a:latin typeface="DIN Alternate" panose="020B0500000000000000" pitchFamily="34" charset="77"/>
              </a:rPr>
              <a:t>Git</a:t>
            </a:r>
            <a:r>
              <a:rPr lang="de-DE" noProof="0" dirty="0">
                <a:latin typeface="DIN Alternate" panose="020B0500000000000000" pitchFamily="34" charset="77"/>
              </a:rPr>
              <a:t> zu nutzen:</a:t>
            </a:r>
          </a:p>
          <a:p>
            <a:pPr marL="0" indent="0">
              <a:buNone/>
            </a:pPr>
            <a:endParaRPr lang="de-DE" noProof="0" dirty="0">
              <a:latin typeface="DIN Alternate" panose="020B0500000000000000" pitchFamily="34" charset="77"/>
            </a:endParaRPr>
          </a:p>
          <a:p>
            <a:r>
              <a:rPr lang="de-DE" noProof="0" dirty="0" err="1">
                <a:latin typeface="DIN Alternate" panose="020B0500000000000000" pitchFamily="34" charset="77"/>
              </a:rPr>
              <a:t>Git</a:t>
            </a:r>
            <a:r>
              <a:rPr lang="de-DE" noProof="0" dirty="0">
                <a:latin typeface="DIN Alternate" panose="020B0500000000000000" pitchFamily="34" charset="77"/>
              </a:rPr>
              <a:t> Help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–h</a:t>
            </a:r>
          </a:p>
          <a:p>
            <a:r>
              <a:rPr lang="de-DE" noProof="0" dirty="0" err="1">
                <a:latin typeface="DIN Alternate" panose="020B0500000000000000" pitchFamily="34" charset="77"/>
              </a:rPr>
              <a:t>Git</a:t>
            </a:r>
            <a:r>
              <a:rPr lang="de-DE" noProof="0" dirty="0">
                <a:latin typeface="DIN Alternate" panose="020B0500000000000000" pitchFamily="34" charset="77"/>
              </a:rPr>
              <a:t> </a:t>
            </a:r>
            <a:r>
              <a:rPr lang="de-DE" noProof="0" dirty="0">
                <a:latin typeface="DIN Alternate" panose="020B0500000000000000" pitchFamily="34" charset="77"/>
                <a:hlinkClick r:id="rId2"/>
              </a:rPr>
              <a:t>Dokumentation</a:t>
            </a:r>
            <a:endParaRPr lang="de-DE" noProof="0" dirty="0">
              <a:latin typeface="DIN Alternate" panose="020B0500000000000000" pitchFamily="34" charset="77"/>
            </a:endParaRPr>
          </a:p>
          <a:p>
            <a:r>
              <a:rPr lang="de-DE" noProof="0" dirty="0">
                <a:latin typeface="DIN Alternate" panose="020B0500000000000000" pitchFamily="34" charset="77"/>
              </a:rPr>
              <a:t>Google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KI</a:t>
            </a:r>
          </a:p>
        </p:txBody>
      </p:sp>
    </p:spTree>
    <p:extLst>
      <p:ext uri="{BB962C8B-B14F-4D97-AF65-F5344CB8AC3E}">
        <p14:creationId xmlns:p14="http://schemas.microsoft.com/office/powerpoint/2010/main" val="54073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noProof="0" dirty="0"/>
          </a:p>
        </p:txBody>
      </p:sp>
      <p:pic>
        <p:nvPicPr>
          <p:cNvPr id="4" name="Picture 3" descr="A black square with a blue x on it&#10;&#10;AI-generated content may be incorrect.">
            <a:extLst>
              <a:ext uri="{FF2B5EF4-FFF2-40B4-BE49-F238E27FC236}">
                <a16:creationId xmlns:a16="http://schemas.microsoft.com/office/drawing/2014/main" id="{27B41B8C-0A15-90D9-3BA3-20DA947F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64" b="2058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07E8-8670-D9C8-5ACA-DA822093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DIN Condensed" pitchFamily="2" charset="0"/>
              </a:rPr>
              <a:t>Git</a:t>
            </a:r>
            <a:r>
              <a:rPr lang="de-DE" noProof="0" dirty="0">
                <a:latin typeface="DIN Condensed" pitchFamily="2" charset="0"/>
              </a:rPr>
              <a:t> via VS-Code</a:t>
            </a:r>
            <a:endParaRPr lang="de-D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4F4EF-31AE-A263-7195-DDBDBC09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20" y="1576816"/>
            <a:ext cx="5796959" cy="46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C614-759C-356A-B734-3EFBCA2BE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B5B0-92E0-261D-979A-E7F29A61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DIN Condensed" pitchFamily="2" charset="0"/>
              </a:rPr>
              <a:t>Git</a:t>
            </a:r>
            <a:r>
              <a:rPr lang="de-DE" noProof="0" dirty="0">
                <a:latin typeface="DIN Condensed" pitchFamily="2" charset="0"/>
              </a:rPr>
              <a:t> via VS-Code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67D6C-3FD3-5913-E082-927853B8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24" y="595424"/>
            <a:ext cx="7421362" cy="59931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F7B8B0-1E7D-2BE6-D074-B653FCCF23A8}"/>
              </a:ext>
            </a:extLst>
          </p:cNvPr>
          <p:cNvSpPr txBox="1">
            <a:spLocks/>
          </p:cNvSpPr>
          <p:nvPr/>
        </p:nvSpPr>
        <p:spPr>
          <a:xfrm>
            <a:off x="838200" y="1594995"/>
            <a:ext cx="3467986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noProof="0" dirty="0">
                <a:latin typeface="DIN Alternate" panose="020B0500000000000000" pitchFamily="34" charset="77"/>
              </a:rPr>
              <a:t>(1): Änderungen am Code vornehmen und speichern</a:t>
            </a:r>
            <a:br>
              <a:rPr lang="de-DE" noProof="0" dirty="0">
                <a:latin typeface="DIN Alternate" panose="020B0500000000000000" pitchFamily="34" charset="77"/>
              </a:rPr>
            </a:br>
            <a:endParaRPr lang="de-DE" noProof="0" dirty="0">
              <a:latin typeface="DIN Alternate" panose="020B0500000000000000" pitchFamily="34" charset="77"/>
            </a:endParaRPr>
          </a:p>
          <a:p>
            <a:r>
              <a:rPr lang="de-DE" noProof="0" dirty="0">
                <a:latin typeface="DIN Alternate" panose="020B0500000000000000" pitchFamily="34" charset="77"/>
              </a:rPr>
              <a:t>(2): Commit</a:t>
            </a:r>
            <a:br>
              <a:rPr lang="de-DE" noProof="0" dirty="0">
                <a:latin typeface="DIN Alternate" panose="020B0500000000000000" pitchFamily="34" charset="77"/>
              </a:rPr>
            </a:br>
            <a:endParaRPr lang="de-DE" noProof="0" dirty="0">
              <a:latin typeface="DIN Alternate" panose="020B0500000000000000" pitchFamily="34" charset="77"/>
            </a:endParaRPr>
          </a:p>
          <a:p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(3): Übersicht über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Branches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, 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Commits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 und Option für Pull/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Merge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/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  <a:t>Fetch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Alternate" panose="020B0500000000000000" pitchFamily="34" charset="77"/>
                <a:ea typeface="+mn-ea"/>
                <a:cs typeface="+mn-cs"/>
              </a:rPr>
            </a:br>
            <a:endParaRPr lang="de-DE" noProof="0" dirty="0">
              <a:highlight>
                <a:srgbClr val="808080"/>
              </a:highlight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264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25DD-9848-038B-45BB-18EE0D51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Funktionen von </a:t>
            </a:r>
            <a:r>
              <a:rPr lang="de-DE" noProof="0" dirty="0" err="1">
                <a:latin typeface="DIN Condensed" pitchFamily="2" charset="0"/>
              </a:rPr>
              <a:t>Git</a:t>
            </a:r>
            <a:endParaRPr lang="de-DE" noProof="0" dirty="0">
              <a:latin typeface="DIN Condense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C573-0748-3AB7-DAD7-4DF643F9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Software zur Versionskontrolle &amp; Änderungshistorie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Zusammenarbeit mit anderen Entwicklern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Parallele Entwicklung durch sogenannte “</a:t>
            </a:r>
            <a:r>
              <a:rPr lang="de-DE" noProof="0" dirty="0" err="1">
                <a:latin typeface="DIN Alternate" panose="020B0500000000000000" pitchFamily="34" charset="77"/>
              </a:rPr>
              <a:t>Branches</a:t>
            </a:r>
            <a:r>
              <a:rPr lang="de-DE" noProof="0" dirty="0">
                <a:latin typeface="DIN Alternate" panose="020B0500000000000000" pitchFamily="34" charset="77"/>
              </a:rPr>
              <a:t>” möglich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Projektordner “Repository“ (Repo) ist Lokal und/oder Remote verfügbar</a:t>
            </a:r>
          </a:p>
        </p:txBody>
      </p:sp>
      <p:pic>
        <p:nvPicPr>
          <p:cNvPr id="4" name="Picture 2" descr="What is Git and Why Should You Use It? Free Intro to Git Guide">
            <a:hlinkClick r:id="rId3"/>
            <a:extLst>
              <a:ext uri="{FF2B5EF4-FFF2-40B4-BE49-F238E27FC236}">
                <a16:creationId xmlns:a16="http://schemas.microsoft.com/office/drawing/2014/main" id="{7907FD83-9D96-12FC-6A59-2740DC67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05" y="4172828"/>
            <a:ext cx="4714590" cy="24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2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30AB-CDDF-63EF-85C9-E014D805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DIN Condensed" pitchFamily="2" charset="0"/>
              </a:rPr>
              <a:t>Git</a:t>
            </a:r>
            <a:r>
              <a:rPr lang="de-DE" noProof="0" dirty="0">
                <a:latin typeface="DIN Condensed" pitchFamily="2" charset="0"/>
              </a:rPr>
              <a:t> ≠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C11B-F271-4EF2-E8A1-FA214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3079"/>
            <a:ext cx="10515600" cy="3603884"/>
          </a:xfrm>
        </p:spPr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GitHub ist eine cloudbasierte Lösung, um </a:t>
            </a:r>
            <a:r>
              <a:rPr lang="de-DE" noProof="0" dirty="0" err="1">
                <a:latin typeface="DIN Alternate" panose="020B0500000000000000" pitchFamily="34" charset="77"/>
              </a:rPr>
              <a:t>Repositories</a:t>
            </a:r>
            <a:r>
              <a:rPr lang="de-DE" noProof="0" dirty="0">
                <a:latin typeface="DIN Alternate" panose="020B0500000000000000" pitchFamily="34" charset="77"/>
              </a:rPr>
              <a:t> zu hosten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Visuelles Interface, um </a:t>
            </a:r>
            <a:r>
              <a:rPr lang="de-DE" noProof="0" dirty="0" err="1">
                <a:latin typeface="DIN Alternate" panose="020B0500000000000000" pitchFamily="34" charset="77"/>
              </a:rPr>
              <a:t>Git</a:t>
            </a:r>
            <a:r>
              <a:rPr lang="de-DE" noProof="0" dirty="0">
                <a:latin typeface="DIN Alternate" panose="020B0500000000000000" pitchFamily="34" charset="77"/>
              </a:rPr>
              <a:t>-Aktionen durchzuführen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Weitere Funktionen wie z.B. Code-Editor, KI, etc.</a:t>
            </a:r>
          </a:p>
          <a:p>
            <a:r>
              <a:rPr lang="de-DE" dirty="0">
                <a:latin typeface="DIN Alternate" panose="020B0500000000000000" pitchFamily="34" charset="77"/>
              </a:rPr>
              <a:t>„Fork“/“Pull Request“-Möglichkeit für Open Source Projekte</a:t>
            </a:r>
            <a:endParaRPr lang="de-DE" noProof="0" dirty="0">
              <a:latin typeface="DIN Alternate" panose="020B0500000000000000" pitchFamily="34" charset="77"/>
            </a:endParaRPr>
          </a:p>
        </p:txBody>
      </p:sp>
      <p:pic>
        <p:nvPicPr>
          <p:cNvPr id="5" name="Picture 2" descr="Git | Git | Opsera Ecosystem">
            <a:hlinkClick r:id="rId3"/>
            <a:extLst>
              <a:ext uri="{FF2B5EF4-FFF2-40B4-BE49-F238E27FC236}">
                <a16:creationId xmlns:a16="http://schemas.microsoft.com/office/drawing/2014/main" id="{1AF2BFD8-0548-6875-B70E-9482FF1D9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18" y="-152635"/>
            <a:ext cx="1899623" cy="14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Unlocking the Power of GitHub: A Comprehensive Guide for Developers and  Teams">
            <a:hlinkClick r:id="rId5"/>
            <a:extLst>
              <a:ext uri="{FF2B5EF4-FFF2-40B4-BE49-F238E27FC236}">
                <a16:creationId xmlns:a16="http://schemas.microsoft.com/office/drawing/2014/main" id="{35E52544-6EA4-6666-7C38-9B22EA44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592" y="786009"/>
            <a:ext cx="2622698" cy="97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28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131F-21F5-9523-A008-D1398DB2E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2833-EBFB-822F-0A65-B30ABC88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>
                <a:latin typeface="DIN Condensed" pitchFamily="2" charset="0"/>
              </a:rPr>
              <a:t>Git</a:t>
            </a:r>
            <a:r>
              <a:rPr lang="de-DE" noProof="0" dirty="0">
                <a:latin typeface="DIN Condensed" pitchFamily="2" charset="0"/>
              </a:rPr>
              <a:t>-Workflow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8F84-A07F-4A5C-0DFA-67A810811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082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noProof="0" dirty="0">
                <a:latin typeface="DIN Alternate" panose="020B0500000000000000" pitchFamily="34" charset="77"/>
              </a:rPr>
              <a:t>Repository erstellen/klonen -&gt; Lokal</a:t>
            </a:r>
          </a:p>
          <a:p>
            <a:pPr marL="514350" indent="-514350">
              <a:buFont typeface="+mj-lt"/>
              <a:buAutoNum type="arabicPeriod"/>
            </a:pPr>
            <a:r>
              <a:rPr lang="de-DE" noProof="0" dirty="0">
                <a:latin typeface="DIN Alternate" panose="020B0500000000000000" pitchFamily="34" charset="77"/>
              </a:rPr>
              <a:t>Arbeit an Dateien</a:t>
            </a:r>
          </a:p>
          <a:p>
            <a:pPr marL="514350" indent="-514350">
              <a:buFont typeface="+mj-lt"/>
              <a:buAutoNum type="arabicPeriod"/>
            </a:pPr>
            <a:r>
              <a:rPr lang="de-DE" noProof="0" dirty="0">
                <a:latin typeface="DIN Alternate" panose="020B0500000000000000" pitchFamily="34" charset="77"/>
              </a:rPr>
              <a:t>Hinzufügen zu einer temporären Arbeitsfläche</a:t>
            </a:r>
          </a:p>
          <a:p>
            <a:pPr marL="514350" indent="-514350">
              <a:buFont typeface="+mj-lt"/>
              <a:buAutoNum type="arabicPeriod"/>
            </a:pPr>
            <a:r>
              <a:rPr lang="de-DE" noProof="0" dirty="0">
                <a:latin typeface="DIN Alternate" panose="020B0500000000000000" pitchFamily="34" charset="77"/>
              </a:rPr>
              <a:t>Änderungen speichern</a:t>
            </a:r>
          </a:p>
          <a:p>
            <a:pPr marL="514350" indent="-514350">
              <a:buFont typeface="+mj-lt"/>
              <a:buAutoNum type="arabicPeriod"/>
            </a:pPr>
            <a:r>
              <a:rPr lang="de-DE" noProof="0" dirty="0">
                <a:latin typeface="DIN Alternate" panose="020B0500000000000000" pitchFamily="34" charset="77"/>
              </a:rPr>
              <a:t>Änderungen mit dem Repository synchronisieren</a:t>
            </a:r>
          </a:p>
          <a:p>
            <a:pPr marL="514350" indent="-514350">
              <a:buFont typeface="+mj-lt"/>
              <a:buAutoNum type="arabicPeriod"/>
            </a:pPr>
            <a:endParaRPr lang="de-DE" noProof="0" dirty="0">
              <a:latin typeface="DIN Alternate" panose="020B0500000000000000" pitchFamily="34" charset="77"/>
            </a:endParaRPr>
          </a:p>
          <a:p>
            <a:pPr lvl="1"/>
            <a:endParaRPr lang="de-DE" noProof="0" dirty="0">
              <a:latin typeface="DIN Alternate" panose="020B0500000000000000" pitchFamily="34" charset="77"/>
            </a:endParaRPr>
          </a:p>
        </p:txBody>
      </p:sp>
      <p:pic>
        <p:nvPicPr>
          <p:cNvPr id="4098" name="Picture 2" descr="How Git Works: A Visual Guide with Code | by Sujan Adhikari | Developer |  Product Analyst | Medium">
            <a:hlinkClick r:id="rId2"/>
            <a:extLst>
              <a:ext uri="{FF2B5EF4-FFF2-40B4-BE49-F238E27FC236}">
                <a16:creationId xmlns:a16="http://schemas.microsoft.com/office/drawing/2014/main" id="{97814610-61D8-C2B6-E527-D6C15A53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065" y="466242"/>
            <a:ext cx="5094767" cy="592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7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A0AD-7641-4F08-25BA-8B581DF8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Wie kann man </a:t>
            </a:r>
            <a:r>
              <a:rPr lang="de-DE" noProof="0" dirty="0" err="1">
                <a:latin typeface="DIN Condensed" pitchFamily="2" charset="0"/>
              </a:rPr>
              <a:t>Git</a:t>
            </a:r>
            <a:r>
              <a:rPr lang="de-DE" noProof="0" dirty="0">
                <a:latin typeface="DIN Condensed" pitchFamily="2" charset="0"/>
              </a:rPr>
              <a:t> verwenden?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D4F7-BD07-73BD-BE15-5EF746C81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noProof="0" dirty="0">
                <a:highlight>
                  <a:srgbClr val="008080"/>
                </a:highlight>
                <a:latin typeface="DIN Alternate" panose="020B0500000000000000" pitchFamily="34" charset="77"/>
              </a:rPr>
              <a:t>Lokal + Remote:</a:t>
            </a:r>
          </a:p>
          <a:p>
            <a:pPr lvl="1"/>
            <a:r>
              <a:rPr lang="de-DE" noProof="0" dirty="0">
                <a:latin typeface="DIN Alternate" panose="020B0500000000000000" pitchFamily="34" charset="77"/>
              </a:rPr>
              <a:t>Remote Repository bei z.B. GitHub</a:t>
            </a:r>
          </a:p>
          <a:p>
            <a:pPr lvl="1"/>
            <a:r>
              <a:rPr lang="de-DE" noProof="0" dirty="0">
                <a:latin typeface="DIN Alternate" panose="020B0500000000000000" pitchFamily="34" charset="77"/>
              </a:rPr>
              <a:t>Lokale Änderungen über die </a:t>
            </a:r>
            <a:r>
              <a:rPr lang="de-DE" noProof="0" dirty="0" err="1">
                <a:latin typeface="DIN Alternate" panose="020B0500000000000000" pitchFamily="34" charset="77"/>
              </a:rPr>
              <a:t>command</a:t>
            </a:r>
            <a:r>
              <a:rPr lang="de-DE" noProof="0" dirty="0">
                <a:latin typeface="DIN Alternate" panose="020B0500000000000000" pitchFamily="34" charset="77"/>
              </a:rPr>
              <a:t> </a:t>
            </a:r>
            <a:r>
              <a:rPr lang="de-DE" noProof="0" dirty="0" err="1">
                <a:latin typeface="DIN Alternate" panose="020B0500000000000000" pitchFamily="34" charset="77"/>
              </a:rPr>
              <a:t>line</a:t>
            </a:r>
            <a:r>
              <a:rPr lang="de-DE" noProof="0" dirty="0">
                <a:latin typeface="DIN Alternate" panose="020B0500000000000000" pitchFamily="34" charset="77"/>
              </a:rPr>
              <a:t> oder </a:t>
            </a:r>
            <a:r>
              <a:rPr lang="de-DE" noProof="0" dirty="0" err="1">
                <a:latin typeface="DIN Alternate" panose="020B0500000000000000" pitchFamily="34" charset="77"/>
              </a:rPr>
              <a:t>vs</a:t>
            </a:r>
            <a:r>
              <a:rPr lang="de-DE" noProof="0" dirty="0">
                <a:latin typeface="DIN Alternate" panose="020B0500000000000000" pitchFamily="34" charset="77"/>
              </a:rPr>
              <a:t>-code (o.Ä.)</a:t>
            </a:r>
          </a:p>
          <a:p>
            <a:pPr lvl="2"/>
            <a:r>
              <a:rPr lang="de-DE" noProof="0" dirty="0">
                <a:latin typeface="DIN Alternate" panose="020B0500000000000000" pitchFamily="34" charset="77"/>
              </a:rPr>
              <a:t>Befehle sind unter Windows, Mac und Linux gleich!</a:t>
            </a:r>
          </a:p>
          <a:p>
            <a:pPr lvl="1"/>
            <a:r>
              <a:rPr lang="de-DE" noProof="0" dirty="0">
                <a:latin typeface="DIN Alternate" panose="020B0500000000000000" pitchFamily="34" charset="77"/>
              </a:rPr>
              <a:t>Synchronisation zwischen lokalen und remote Repository</a:t>
            </a:r>
          </a:p>
          <a:p>
            <a:pPr lvl="1"/>
            <a:r>
              <a:rPr lang="de-DE" noProof="0" dirty="0" err="1">
                <a:latin typeface="DIN Alternate" panose="020B0500000000000000" pitchFamily="34" charset="77"/>
              </a:rPr>
              <a:t>Commits</a:t>
            </a:r>
            <a:r>
              <a:rPr lang="de-DE" noProof="0" dirty="0">
                <a:latin typeface="DIN Alternate" panose="020B0500000000000000" pitchFamily="34" charset="77"/>
              </a:rPr>
              <a:t>/</a:t>
            </a:r>
            <a:r>
              <a:rPr lang="de-DE" noProof="0" dirty="0" err="1">
                <a:latin typeface="DIN Alternate" panose="020B0500000000000000" pitchFamily="34" charset="77"/>
              </a:rPr>
              <a:t>Branches</a:t>
            </a:r>
            <a:r>
              <a:rPr lang="de-DE" noProof="0" dirty="0">
                <a:latin typeface="DIN Alternate" panose="020B0500000000000000" pitchFamily="34" charset="77"/>
              </a:rPr>
              <a:t> über Web-Interface verwalten und überwachen</a:t>
            </a:r>
          </a:p>
          <a:p>
            <a:r>
              <a:rPr lang="de-DE" b="1" noProof="0" dirty="0">
                <a:latin typeface="DIN Alternate" panose="020B0500000000000000" pitchFamily="34" charset="77"/>
              </a:rPr>
              <a:t>Cloud-Basiert:</a:t>
            </a:r>
          </a:p>
          <a:p>
            <a:pPr lvl="1"/>
            <a:r>
              <a:rPr lang="de-DE" noProof="0" dirty="0">
                <a:latin typeface="DIN Alternate" panose="020B0500000000000000" pitchFamily="34" charset="77"/>
              </a:rPr>
              <a:t>Remote Repository bei GitHub</a:t>
            </a:r>
          </a:p>
          <a:p>
            <a:pPr lvl="1"/>
            <a:r>
              <a:rPr lang="de-DE" noProof="0" dirty="0">
                <a:latin typeface="DIN Alternate" panose="020B0500000000000000" pitchFamily="34" charset="77"/>
              </a:rPr>
              <a:t>Arbeit an Dateien über GitHub-Cloud-Editor</a:t>
            </a:r>
          </a:p>
          <a:p>
            <a:r>
              <a:rPr lang="de-DE" b="1" noProof="0" dirty="0">
                <a:latin typeface="DIN Alternate" panose="020B0500000000000000" pitchFamily="34" charset="77"/>
              </a:rPr>
              <a:t>Lokal:</a:t>
            </a:r>
          </a:p>
          <a:p>
            <a:pPr lvl="1"/>
            <a:r>
              <a:rPr lang="de-DE" noProof="0" dirty="0">
                <a:latin typeface="DIN Alternate" panose="020B0500000000000000" pitchFamily="34" charset="77"/>
              </a:rPr>
              <a:t>Lokales Repository und Verwaltung über die Kommandozeile</a:t>
            </a:r>
          </a:p>
          <a:p>
            <a:pPr lvl="1"/>
            <a:endParaRPr lang="de-DE" noProof="0" dirty="0">
              <a:latin typeface="DIN Alternate" panose="020B0500000000000000" pitchFamily="34" charset="77"/>
            </a:endParaRPr>
          </a:p>
          <a:p>
            <a:pPr lvl="1"/>
            <a:endParaRPr lang="de-DE" noProof="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775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79E9-6F0A-5490-5CD0-5C94DD48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3513-2869-821A-7361-5BE91A0C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Installationsmöglichkeiten (ohne 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72C4-F598-9D2F-F631-52B5C70D0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>
                <a:latin typeface="DIN Alternate" panose="020B0500000000000000" pitchFamily="34" charset="77"/>
              </a:rPr>
              <a:t>Linux:</a:t>
            </a:r>
            <a:endParaRPr lang="de-DE" b="1" noProof="0" dirty="0">
              <a:latin typeface="DIN Alternate" panose="020B0500000000000000" pitchFamily="34" charset="77"/>
            </a:endParaRPr>
          </a:p>
          <a:p>
            <a:pPr lvl="1"/>
            <a:r>
              <a:rPr lang="de-DE" dirty="0">
                <a:latin typeface="DIN Alternate" panose="020B0500000000000000" pitchFamily="34" charset="77"/>
              </a:rPr>
              <a:t>Debian: </a:t>
            </a:r>
            <a:r>
              <a:rPr lang="de-DE" noProof="0" dirty="0" err="1">
                <a:latin typeface="PT Mono" panose="02060509020205020204" pitchFamily="49" charset="77"/>
              </a:rPr>
              <a:t>apt-get</a:t>
            </a:r>
            <a:r>
              <a:rPr lang="de-DE" noProof="0" dirty="0">
                <a:latin typeface="PT Mono" panose="02060509020205020204" pitchFamily="49" charset="77"/>
              </a:rPr>
              <a:t> </a:t>
            </a:r>
            <a:r>
              <a:rPr lang="de-DE" noProof="0" dirty="0" err="1">
                <a:latin typeface="PT Mono" panose="02060509020205020204" pitchFamily="49" charset="77"/>
              </a:rPr>
              <a:t>install</a:t>
            </a:r>
            <a:r>
              <a:rPr lang="de-DE" noProof="0" dirty="0">
                <a:latin typeface="PT Mono" panose="02060509020205020204" pitchFamily="49" charset="77"/>
              </a:rPr>
              <a:t> </a:t>
            </a:r>
            <a:r>
              <a:rPr lang="de-DE" noProof="0" dirty="0" err="1">
                <a:latin typeface="PT Mono" panose="02060509020205020204" pitchFamily="49" charset="77"/>
              </a:rPr>
              <a:t>git</a:t>
            </a:r>
            <a:endParaRPr lang="de-DE" noProof="0" dirty="0">
              <a:latin typeface="PT Mono" panose="02060509020205020204" pitchFamily="49" charset="77"/>
            </a:endParaRPr>
          </a:p>
          <a:p>
            <a:pPr lvl="1"/>
            <a:r>
              <a:rPr lang="de-DE" dirty="0">
                <a:latin typeface="DIN Alternate" panose="020B0500000000000000" pitchFamily="34" charset="77"/>
              </a:rPr>
              <a:t>weitere Distributionen siehe: </a:t>
            </a:r>
            <a:r>
              <a:rPr lang="de-DE" dirty="0">
                <a:latin typeface="DIN Alternate" panose="020B0500000000000000" pitchFamily="34" charset="77"/>
                <a:hlinkClick r:id="rId3"/>
              </a:rPr>
              <a:t>https://</a:t>
            </a:r>
            <a:r>
              <a:rPr lang="de-DE" dirty="0" err="1">
                <a:latin typeface="DIN Alternate" panose="020B0500000000000000" pitchFamily="34" charset="77"/>
                <a:hlinkClick r:id="rId3"/>
              </a:rPr>
              <a:t>git-scm.com</a:t>
            </a:r>
            <a:r>
              <a:rPr lang="de-DE" dirty="0">
                <a:latin typeface="DIN Alternate" panose="020B0500000000000000" pitchFamily="34" charset="77"/>
                <a:hlinkClick r:id="rId3"/>
              </a:rPr>
              <a:t>/</a:t>
            </a:r>
            <a:r>
              <a:rPr lang="de-DE" dirty="0" err="1">
                <a:latin typeface="DIN Alternate" panose="020B0500000000000000" pitchFamily="34" charset="77"/>
                <a:hlinkClick r:id="rId3"/>
              </a:rPr>
              <a:t>downloads</a:t>
            </a:r>
            <a:r>
              <a:rPr lang="de-DE" dirty="0">
                <a:latin typeface="DIN Alternate" panose="020B0500000000000000" pitchFamily="34" charset="77"/>
                <a:hlinkClick r:id="rId3"/>
              </a:rPr>
              <a:t>/</a:t>
            </a:r>
            <a:r>
              <a:rPr lang="de-DE" dirty="0" err="1">
                <a:latin typeface="DIN Alternate" panose="020B0500000000000000" pitchFamily="34" charset="77"/>
                <a:hlinkClick r:id="rId3"/>
              </a:rPr>
              <a:t>linux</a:t>
            </a:r>
            <a:endParaRPr lang="de-DE" dirty="0">
              <a:latin typeface="DIN Alternate" panose="020B0500000000000000" pitchFamily="34" charset="77"/>
            </a:endParaRPr>
          </a:p>
          <a:p>
            <a:pPr lvl="1"/>
            <a:endParaRPr lang="de-DE" dirty="0">
              <a:latin typeface="DIN Alternate" panose="020B0500000000000000" pitchFamily="34" charset="77"/>
            </a:endParaRPr>
          </a:p>
          <a:p>
            <a:r>
              <a:rPr lang="de-DE" noProof="0" dirty="0">
                <a:latin typeface="DIN Alternate" panose="020B0500000000000000" pitchFamily="34" charset="77"/>
              </a:rPr>
              <a:t>Mac</a:t>
            </a:r>
          </a:p>
          <a:p>
            <a:pPr lvl="1"/>
            <a:r>
              <a:rPr lang="de-DE" dirty="0">
                <a:latin typeface="DIN Alternate" panose="020B0500000000000000" pitchFamily="34" charset="77"/>
              </a:rPr>
              <a:t>Über den </a:t>
            </a:r>
            <a:r>
              <a:rPr lang="de-DE" dirty="0" err="1">
                <a:latin typeface="DIN Alternate" panose="020B0500000000000000" pitchFamily="34" charset="77"/>
              </a:rPr>
              <a:t>Homebrew</a:t>
            </a:r>
            <a:r>
              <a:rPr lang="de-DE" dirty="0">
                <a:latin typeface="DIN Alternate" panose="020B0500000000000000" pitchFamily="34" charset="77"/>
              </a:rPr>
              <a:t> Paketmanager: </a:t>
            </a:r>
            <a:r>
              <a:rPr lang="de-DE" dirty="0" err="1">
                <a:latin typeface="PT Mono" panose="02060509020205020204" pitchFamily="49" charset="77"/>
              </a:rPr>
              <a:t>brew</a:t>
            </a:r>
            <a:r>
              <a:rPr lang="de-DE" dirty="0">
                <a:latin typeface="PT Mono" panose="02060509020205020204" pitchFamily="49" charset="77"/>
              </a:rPr>
              <a:t> </a:t>
            </a:r>
            <a:r>
              <a:rPr lang="de-DE" dirty="0" err="1">
                <a:latin typeface="PT Mono" panose="02060509020205020204" pitchFamily="49" charset="77"/>
              </a:rPr>
              <a:t>install</a:t>
            </a:r>
            <a:r>
              <a:rPr lang="de-DE" dirty="0">
                <a:latin typeface="PT Mono" panose="02060509020205020204" pitchFamily="49" charset="77"/>
              </a:rPr>
              <a:t> </a:t>
            </a:r>
            <a:r>
              <a:rPr lang="de-DE" dirty="0" err="1">
                <a:latin typeface="PT Mono" panose="02060509020205020204" pitchFamily="49" charset="77"/>
              </a:rPr>
              <a:t>git</a:t>
            </a:r>
            <a:endParaRPr lang="de-DE" dirty="0">
              <a:latin typeface="PT Mono" panose="02060509020205020204" pitchFamily="49" charset="77"/>
            </a:endParaRPr>
          </a:p>
          <a:p>
            <a:pPr lvl="1"/>
            <a:r>
              <a:rPr lang="de-DE" dirty="0">
                <a:latin typeface="DIN Alternate" panose="020B0500000000000000" pitchFamily="34" charset="77"/>
              </a:rPr>
              <a:t>Bestandteil der Installation von </a:t>
            </a:r>
            <a:r>
              <a:rPr lang="de-DE" dirty="0" err="1">
                <a:latin typeface="DIN Alternate" panose="020B0500000000000000" pitchFamily="34" charset="77"/>
              </a:rPr>
              <a:t>XCode</a:t>
            </a:r>
            <a:endParaRPr lang="de-DE" noProof="0" dirty="0">
              <a:latin typeface="DIN Alternate" panose="020B0500000000000000" pitchFamily="34" charset="77"/>
            </a:endParaRPr>
          </a:p>
          <a:p>
            <a:endParaRPr lang="de-DE" dirty="0">
              <a:latin typeface="DIN Alternate" panose="020B0500000000000000" pitchFamily="34" charset="77"/>
            </a:endParaRPr>
          </a:p>
          <a:p>
            <a:r>
              <a:rPr lang="de-DE" noProof="0" dirty="0">
                <a:latin typeface="DIN Alternate" panose="020B0500000000000000" pitchFamily="34" charset="77"/>
              </a:rPr>
              <a:t>Windows</a:t>
            </a:r>
          </a:p>
          <a:p>
            <a:pPr lvl="1"/>
            <a:r>
              <a:rPr lang="de-DE" dirty="0">
                <a:latin typeface="DIN Alternate" panose="020B0500000000000000" pitchFamily="34" charset="77"/>
              </a:rPr>
              <a:t>Download unter: </a:t>
            </a:r>
            <a:r>
              <a:rPr lang="de-DE" dirty="0">
                <a:latin typeface="DIN Alternate" panose="020B0500000000000000" pitchFamily="34" charset="77"/>
                <a:hlinkClick r:id="rId4"/>
              </a:rPr>
              <a:t>https://git-scm.com/downloads/win</a:t>
            </a:r>
            <a:endParaRPr lang="de-DE" noProof="0" dirty="0">
              <a:latin typeface="DIN Alternate" panose="020B0500000000000000" pitchFamily="34" charset="77"/>
            </a:endParaRPr>
          </a:p>
          <a:p>
            <a:pPr lvl="1"/>
            <a:endParaRPr lang="de-DE" noProof="0" dirty="0">
              <a:latin typeface="DIN Alternate" panose="020B0500000000000000" pitchFamily="34" charset="77"/>
            </a:endParaRPr>
          </a:p>
          <a:p>
            <a:pPr lvl="1"/>
            <a:endParaRPr lang="de-DE" noProof="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506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noProof="0" dirty="0"/>
          </a:p>
        </p:txBody>
      </p:sp>
      <p:pic>
        <p:nvPicPr>
          <p:cNvPr id="6" name="Picture 5" descr="A computer screen shot of a computer keyboard&#10;&#10;AI-generated content may be incorrect.">
            <a:extLst>
              <a:ext uri="{FF2B5EF4-FFF2-40B4-BE49-F238E27FC236}">
                <a16:creationId xmlns:a16="http://schemas.microsoft.com/office/drawing/2014/main" id="{B5A974D4-0E28-8999-8EEC-D361DE96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08" b="2275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9D25-C008-8F21-4620-D8C7B9F76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4D77-FB46-039E-A860-FC182A3A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GitHub-Repository erstellen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20077-7561-59E5-2A2A-3B4B2C36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20" y="298340"/>
            <a:ext cx="5783335" cy="619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0E510-82C0-8F8B-F9DF-901E978A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294063"/>
            <a:ext cx="5037850" cy="31988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048CFA-A06A-8D78-837B-471BF38A6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151083" cy="1603375"/>
          </a:xfrm>
        </p:spPr>
        <p:txBody>
          <a:bodyPr>
            <a:normAutofit/>
          </a:bodyPr>
          <a:lstStyle/>
          <a:p>
            <a:r>
              <a:rPr lang="de-DE" noProof="0" dirty="0">
                <a:latin typeface="DIN Alternate" panose="020B0500000000000000" pitchFamily="34" charset="77"/>
                <a:hlinkClick r:id="rId4"/>
              </a:rPr>
              <a:t>GitHub</a:t>
            </a:r>
            <a:r>
              <a:rPr lang="de-DE" dirty="0">
                <a:latin typeface="DIN Alternate" panose="020B0500000000000000" pitchFamily="34" charset="77"/>
                <a:hlinkClick r:id="rId4"/>
              </a:rPr>
              <a:t>-</a:t>
            </a:r>
            <a:r>
              <a:rPr lang="de-DE" noProof="0" dirty="0">
                <a:latin typeface="DIN Alternate" panose="020B0500000000000000" pitchFamily="34" charset="77"/>
                <a:hlinkClick r:id="rId4"/>
              </a:rPr>
              <a:t>Account</a:t>
            </a:r>
            <a:r>
              <a:rPr lang="de-DE" noProof="0" dirty="0">
                <a:latin typeface="DIN Alternate" panose="020B0500000000000000" pitchFamily="34" charset="77"/>
              </a:rPr>
              <a:t> anlegen</a:t>
            </a:r>
          </a:p>
          <a:p>
            <a:r>
              <a:rPr lang="de-DE" noProof="0" dirty="0">
                <a:latin typeface="DIN Alternate" panose="020B0500000000000000" pitchFamily="34" charset="77"/>
              </a:rPr>
              <a:t>Repository über “New” anlegen</a:t>
            </a:r>
          </a:p>
        </p:txBody>
      </p:sp>
    </p:spTree>
    <p:extLst>
      <p:ext uri="{BB962C8B-B14F-4D97-AF65-F5344CB8AC3E}">
        <p14:creationId xmlns:p14="http://schemas.microsoft.com/office/powerpoint/2010/main" val="467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601E-5EE6-D112-0800-FC0D99C2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latin typeface="DIN Condensed" pitchFamily="2" charset="0"/>
              </a:rPr>
              <a:t>GitHub-Repository klonen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9F07-83F2-EEF1-A60F-4B8C0A273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>
                <a:latin typeface="DIN Alternate" panose="020B0500000000000000" pitchFamily="34" charset="77"/>
              </a:rPr>
              <a:t>Lokale Instanz des </a:t>
            </a:r>
            <a:r>
              <a:rPr lang="de-DE" noProof="0" dirty="0" err="1">
                <a:latin typeface="DIN Alternate" panose="020B0500000000000000" pitchFamily="34" charset="77"/>
              </a:rPr>
              <a:t>Repositories</a:t>
            </a:r>
            <a:r>
              <a:rPr lang="de-DE" noProof="0" dirty="0">
                <a:latin typeface="DIN Alternate" panose="020B0500000000000000" pitchFamily="34" charset="77"/>
              </a:rPr>
              <a:t> aufsetzen</a:t>
            </a:r>
            <a:br>
              <a:rPr lang="de-DE" noProof="0" dirty="0">
                <a:latin typeface="DIN Alternate" panose="020B0500000000000000" pitchFamily="34" charset="77"/>
              </a:rPr>
            </a:b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git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clone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 &lt;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repo-url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(1)&gt; &lt;</a:t>
            </a:r>
            <a:r>
              <a:rPr lang="de-DE" noProof="0" dirty="0" err="1">
                <a:highlight>
                  <a:srgbClr val="808080"/>
                </a:highlight>
                <a:latin typeface="PT Mono" panose="02060509020205020204" pitchFamily="49" charset="77"/>
              </a:rPr>
              <a:t>folder-path</a:t>
            </a:r>
            <a:r>
              <a:rPr lang="de-DE" noProof="0" dirty="0">
                <a:highlight>
                  <a:srgbClr val="808080"/>
                </a:highlight>
                <a:latin typeface="PT Mono" panose="02060509020205020204" pitchFamily="49" charset="77"/>
              </a:rPr>
              <a:t>(2)&gt;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53AAE-2101-4426-C112-310B26C3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90" y="3200400"/>
            <a:ext cx="11424219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570</Words>
  <Application>Microsoft Macintosh PowerPoint</Application>
  <PresentationFormat>Widescreen</PresentationFormat>
  <Paragraphs>86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DIN Alternate</vt:lpstr>
      <vt:lpstr>DIN Condensed</vt:lpstr>
      <vt:lpstr>PT Mono</vt:lpstr>
      <vt:lpstr>Office Theme</vt:lpstr>
      <vt:lpstr>Was ist ”Git” und  was kann es?</vt:lpstr>
      <vt:lpstr>Funktionen von Git</vt:lpstr>
      <vt:lpstr>Git ≠ GitHub</vt:lpstr>
      <vt:lpstr>Git-Workflow</vt:lpstr>
      <vt:lpstr>Wie kann man Git verwenden?</vt:lpstr>
      <vt:lpstr>Installationsmöglichkeiten (ohne GUI)</vt:lpstr>
      <vt:lpstr>PowerPoint Presentation</vt:lpstr>
      <vt:lpstr>GitHub-Repository erstellen</vt:lpstr>
      <vt:lpstr>GitHub-Repository klonen</vt:lpstr>
      <vt:lpstr>Änderungen im Repository vornehmen</vt:lpstr>
      <vt:lpstr>Dateien versionieren</vt:lpstr>
      <vt:lpstr>Änderungen hochladen</vt:lpstr>
      <vt:lpstr>Änderungen hochladen – GitHub Ansicht</vt:lpstr>
      <vt:lpstr>Datei über GitHub verändern</vt:lpstr>
      <vt:lpstr>Änderungen mit dem lokalen Repository synchronisieren</vt:lpstr>
      <vt:lpstr>Weitere Git-Befehle?</vt:lpstr>
      <vt:lpstr>PowerPoint Presentation</vt:lpstr>
      <vt:lpstr>Git via VS-Code</vt:lpstr>
      <vt:lpstr>Git via VS-Code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 Riedel</dc:creator>
  <cp:lastModifiedBy>Finn Riedel</cp:lastModifiedBy>
  <cp:revision>6</cp:revision>
  <dcterms:created xsi:type="dcterms:W3CDTF">2025-09-08T18:41:00Z</dcterms:created>
  <dcterms:modified xsi:type="dcterms:W3CDTF">2025-09-15T20:33:42Z</dcterms:modified>
</cp:coreProperties>
</file>